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3"/>
  </p:notesMasterIdLst>
  <p:sldIdLst>
    <p:sldId id="256" r:id="rId2"/>
    <p:sldId id="257" r:id="rId3"/>
    <p:sldId id="259" r:id="rId4"/>
    <p:sldId id="267" r:id="rId5"/>
    <p:sldId id="291" r:id="rId6"/>
    <p:sldId id="261" r:id="rId7"/>
    <p:sldId id="283" r:id="rId8"/>
    <p:sldId id="292" r:id="rId9"/>
    <p:sldId id="293" r:id="rId10"/>
    <p:sldId id="284" r:id="rId11"/>
    <p:sldId id="279"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F19FFC-4A2F-4A46-9EA2-05F7CA54C4D6}">
  <a:tblStyle styleId="{0CF19FFC-4A2F-4A46-9EA2-05F7CA54C4D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93" y="2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1354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026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1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8936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7178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gif"/><Relationship Id="rId10" Type="http://schemas.openxmlformats.org/officeDocument/2006/relationships/image" Target="../media/image8.png"/><Relationship Id="rId4" Type="http://schemas.openxmlformats.org/officeDocument/2006/relationships/image" Target="../media/image2.gif"/><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gif"/><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1885950"/>
            <a:ext cx="4487700" cy="1371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IT" dirty="0"/>
              <a:t>FOOTBALL – VHR</a:t>
            </a:r>
            <a:br>
              <a:rPr lang="it-IT" dirty="0"/>
            </a:br>
            <a:endParaRPr dirty="0"/>
          </a:p>
        </p:txBody>
      </p:sp>
      <p:sp>
        <p:nvSpPr>
          <p:cNvPr id="3" name="TextBox 18">
            <a:hlinkClick r:id="rId3"/>
            <a:extLst>
              <a:ext uri="{FF2B5EF4-FFF2-40B4-BE49-F238E27FC236}">
                <a16:creationId xmlns:a16="http://schemas.microsoft.com/office/drawing/2014/main" id="{66D3439F-69F1-4AD7-8333-4F361A48E277}"/>
              </a:ext>
            </a:extLst>
          </p:cNvPr>
          <p:cNvSpPr txBox="1"/>
          <p:nvPr/>
        </p:nvSpPr>
        <p:spPr>
          <a:xfrm>
            <a:off x="0" y="4899446"/>
            <a:ext cx="9144000"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
        <p:nvSpPr>
          <p:cNvPr id="4" name="Google Shape;196;p15">
            <a:extLst>
              <a:ext uri="{FF2B5EF4-FFF2-40B4-BE49-F238E27FC236}">
                <a16:creationId xmlns:a16="http://schemas.microsoft.com/office/drawing/2014/main" id="{A3659F7C-BDCF-4A3A-A449-93861833218D}"/>
              </a:ext>
            </a:extLst>
          </p:cNvPr>
          <p:cNvSpPr txBox="1">
            <a:spLocks/>
          </p:cNvSpPr>
          <p:nvPr/>
        </p:nvSpPr>
        <p:spPr>
          <a:xfrm>
            <a:off x="2328150" y="2622365"/>
            <a:ext cx="4487700" cy="137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it-IT" sz="1200" dirty="0"/>
              <a:t>Un progetto a cura di Jacopo Favaro e Fabrizio </a:t>
            </a:r>
            <a:r>
              <a:rPr lang="it-IT" sz="1200" dirty="0" err="1"/>
              <a:t>Zavanone</a:t>
            </a:r>
            <a:br>
              <a:rPr lang="it-IT" dirty="0"/>
            </a:br>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10</a:t>
            </a:r>
            <a:endParaRPr dirty="0"/>
          </a:p>
        </p:txBody>
      </p:sp>
      <p:pic>
        <p:nvPicPr>
          <p:cNvPr id="16" name="Immagine 15">
            <a:extLst>
              <a:ext uri="{FF2B5EF4-FFF2-40B4-BE49-F238E27FC236}">
                <a16:creationId xmlns:a16="http://schemas.microsoft.com/office/drawing/2014/main" id="{2E6D95D9-B07D-4D0C-AFC5-596B18624F2B}"/>
              </a:ext>
            </a:extLst>
          </p:cNvPr>
          <p:cNvPicPr>
            <a:picLocks noChangeAspect="1"/>
          </p:cNvPicPr>
          <p:nvPr/>
        </p:nvPicPr>
        <p:blipFill>
          <a:blip r:embed="rId3"/>
          <a:stretch>
            <a:fillRect/>
          </a:stretch>
        </p:blipFill>
        <p:spPr>
          <a:xfrm>
            <a:off x="4031578" y="4484700"/>
            <a:ext cx="1080844" cy="658800"/>
          </a:xfrm>
          <a:prstGeom prst="rect">
            <a:avLst/>
          </a:prstGeom>
        </p:spPr>
      </p:pic>
      <p:sp>
        <p:nvSpPr>
          <p:cNvPr id="18" name="Google Shape;231;p20">
            <a:extLst>
              <a:ext uri="{FF2B5EF4-FFF2-40B4-BE49-F238E27FC236}">
                <a16:creationId xmlns:a16="http://schemas.microsoft.com/office/drawing/2014/main" id="{A1D3CB34-160D-4AC8-B7BE-AB100252FF2D}"/>
              </a:ext>
            </a:extLst>
          </p:cNvPr>
          <p:cNvSpPr txBox="1">
            <a:spLocks/>
          </p:cNvSpPr>
          <p:nvPr/>
        </p:nvSpPr>
        <p:spPr>
          <a:xfrm>
            <a:off x="2835511" y="170589"/>
            <a:ext cx="347297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Tecnologie utilizzate</a:t>
            </a:r>
          </a:p>
        </p:txBody>
      </p:sp>
      <p:pic>
        <p:nvPicPr>
          <p:cNvPr id="3" name="Immagine 2">
            <a:extLst>
              <a:ext uri="{FF2B5EF4-FFF2-40B4-BE49-F238E27FC236}">
                <a16:creationId xmlns:a16="http://schemas.microsoft.com/office/drawing/2014/main" id="{D527CBDF-9C4A-41DD-A7DF-ECAFEDC96595}"/>
              </a:ext>
            </a:extLst>
          </p:cNvPr>
          <p:cNvPicPr>
            <a:picLocks noChangeAspect="1"/>
          </p:cNvPicPr>
          <p:nvPr/>
        </p:nvPicPr>
        <p:blipFill>
          <a:blip r:embed="rId4"/>
          <a:stretch>
            <a:fillRect/>
          </a:stretch>
        </p:blipFill>
        <p:spPr>
          <a:xfrm>
            <a:off x="1486317" y="957784"/>
            <a:ext cx="1800000" cy="1800000"/>
          </a:xfrm>
          <a:prstGeom prst="rect">
            <a:avLst/>
          </a:prstGeom>
        </p:spPr>
      </p:pic>
      <p:pic>
        <p:nvPicPr>
          <p:cNvPr id="5" name="Immagine 4">
            <a:extLst>
              <a:ext uri="{FF2B5EF4-FFF2-40B4-BE49-F238E27FC236}">
                <a16:creationId xmlns:a16="http://schemas.microsoft.com/office/drawing/2014/main" id="{21C9760B-97BD-45F4-B02C-9221A5E59B13}"/>
              </a:ext>
            </a:extLst>
          </p:cNvPr>
          <p:cNvPicPr>
            <a:picLocks noChangeAspect="1"/>
          </p:cNvPicPr>
          <p:nvPr/>
        </p:nvPicPr>
        <p:blipFill>
          <a:blip r:embed="rId5"/>
          <a:stretch>
            <a:fillRect/>
          </a:stretch>
        </p:blipFill>
        <p:spPr>
          <a:xfrm>
            <a:off x="3730273" y="2162175"/>
            <a:ext cx="1683453" cy="1800000"/>
          </a:xfrm>
          <a:prstGeom prst="rect">
            <a:avLst/>
          </a:prstGeom>
        </p:spPr>
      </p:pic>
      <p:pic>
        <p:nvPicPr>
          <p:cNvPr id="9" name="Immagine 8">
            <a:extLst>
              <a:ext uri="{FF2B5EF4-FFF2-40B4-BE49-F238E27FC236}">
                <a16:creationId xmlns:a16="http://schemas.microsoft.com/office/drawing/2014/main" id="{D2B98EFD-E669-48F5-B4BB-6B3CA8AD3676}"/>
              </a:ext>
            </a:extLst>
          </p:cNvPr>
          <p:cNvPicPr>
            <a:picLocks noChangeAspect="1"/>
          </p:cNvPicPr>
          <p:nvPr/>
        </p:nvPicPr>
        <p:blipFill>
          <a:blip r:embed="rId6"/>
          <a:stretch>
            <a:fillRect/>
          </a:stretch>
        </p:blipFill>
        <p:spPr>
          <a:xfrm>
            <a:off x="5993241" y="957784"/>
            <a:ext cx="1800000" cy="1800000"/>
          </a:xfrm>
          <a:prstGeom prst="rect">
            <a:avLst/>
          </a:prstGeom>
        </p:spPr>
      </p:pic>
    </p:spTree>
    <p:extLst>
      <p:ext uri="{BB962C8B-B14F-4D97-AF65-F5344CB8AC3E}">
        <p14:creationId xmlns:p14="http://schemas.microsoft.com/office/powerpoint/2010/main" val="271939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179208" y="1238111"/>
            <a:ext cx="4785583" cy="189212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6000" dirty="0"/>
              <a:t>GRAZIE PER L’ATTENZIONE</a:t>
            </a:r>
            <a:endParaRPr sz="6000" dirty="0"/>
          </a:p>
        </p:txBody>
      </p:sp>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11</a:t>
            </a:r>
            <a:endParaRPr dirty="0"/>
          </a:p>
        </p:txBody>
      </p:sp>
      <p:sp>
        <p:nvSpPr>
          <p:cNvPr id="5" name="TextBox 18">
            <a:hlinkClick r:id="rId3"/>
            <a:extLst>
              <a:ext uri="{FF2B5EF4-FFF2-40B4-BE49-F238E27FC236}">
                <a16:creationId xmlns:a16="http://schemas.microsoft.com/office/drawing/2014/main" id="{618165B3-F732-4F5C-8191-80D907758917}"/>
              </a:ext>
            </a:extLst>
          </p:cNvPr>
          <p:cNvSpPr txBox="1"/>
          <p:nvPr/>
        </p:nvSpPr>
        <p:spPr>
          <a:xfrm>
            <a:off x="0" y="4899446"/>
            <a:ext cx="8853661"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067088" y="30325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In</a:t>
            </a:r>
            <a:r>
              <a:rPr lang="it-IT" dirty="0" err="1"/>
              <a:t>troduzione</a:t>
            </a:r>
            <a:endParaRPr dirty="0"/>
          </a:p>
        </p:txBody>
      </p:sp>
      <p:sp>
        <p:nvSpPr>
          <p:cNvPr id="202" name="Google Shape;202;p16"/>
          <p:cNvSpPr txBox="1">
            <a:spLocks noGrp="1"/>
          </p:cNvSpPr>
          <p:nvPr>
            <p:ph type="body" idx="2"/>
          </p:nvPr>
        </p:nvSpPr>
        <p:spPr>
          <a:xfrm>
            <a:off x="1067100" y="1220350"/>
            <a:ext cx="2924700" cy="311804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CC00"/>
                </a:solidFill>
              </a:rPr>
              <a:t>IL PROBLEMA</a:t>
            </a:r>
            <a:endParaRPr sz="1200" dirty="0">
              <a:solidFill>
                <a:srgbClr val="FFCC00"/>
              </a:solidFill>
            </a:endParaRPr>
          </a:p>
          <a:p>
            <a:pPr marL="0" lvl="0" indent="0" rtl="0">
              <a:spcBef>
                <a:spcPts val="600"/>
              </a:spcBef>
              <a:spcAft>
                <a:spcPts val="0"/>
              </a:spcAft>
              <a:buClr>
                <a:schemeClr val="dk1"/>
              </a:buClr>
              <a:buSzPts val="1100"/>
              <a:buFont typeface="Arial"/>
              <a:buNone/>
            </a:pPr>
            <a:r>
              <a:rPr lang="it-IT" sz="1200" dirty="0"/>
              <a:t>La creazione di </a:t>
            </a:r>
            <a:r>
              <a:rPr lang="it-IT" sz="1200" dirty="0" err="1"/>
              <a:t>highlights</a:t>
            </a:r>
            <a:r>
              <a:rPr lang="it-IT" sz="1200" dirty="0"/>
              <a:t> relativi ad una manifestazione sportiva è un processo che, attualmente, viene svolto attraverso un lavoro di ‘</a:t>
            </a:r>
            <a:r>
              <a:rPr lang="it-IT" sz="1200" dirty="0" err="1"/>
              <a:t>tagging</a:t>
            </a:r>
            <a:r>
              <a:rPr lang="it-IT" sz="1200" dirty="0"/>
              <a:t>’ manuale.</a:t>
            </a:r>
            <a:br>
              <a:rPr lang="it-IT" sz="1200" dirty="0"/>
            </a:br>
            <a:r>
              <a:rPr lang="it-IT" sz="1200" dirty="0"/>
              <a:t>Al fine di ridurre i costi, quindi, si vuole cercare di automatizzare questo processo per mezzo di un sistema leggero ed efficiente.</a:t>
            </a:r>
            <a:endParaRPr sz="1200" dirty="0"/>
          </a:p>
          <a:p>
            <a:pPr marL="0" lvl="0" indent="0" rtl="0">
              <a:spcBef>
                <a:spcPts val="600"/>
              </a:spcBef>
              <a:spcAft>
                <a:spcPts val="0"/>
              </a:spcAft>
              <a:buNone/>
            </a:pPr>
            <a:endParaRPr sz="1200" dirty="0"/>
          </a:p>
        </p:txBody>
      </p:sp>
      <p:sp>
        <p:nvSpPr>
          <p:cNvPr id="203" name="Google Shape;203;p16"/>
          <p:cNvSpPr txBox="1">
            <a:spLocks noGrp="1"/>
          </p:cNvSpPr>
          <p:nvPr>
            <p:ph type="body" idx="2"/>
          </p:nvPr>
        </p:nvSpPr>
        <p:spPr>
          <a:xfrm>
            <a:off x="4182529" y="1220349"/>
            <a:ext cx="3257700" cy="3118043"/>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6600"/>
                </a:solidFill>
              </a:rPr>
              <a:t>LA NOSTRA SOLUZIONE</a:t>
            </a:r>
            <a:endParaRPr sz="1200" dirty="0">
              <a:solidFill>
                <a:srgbClr val="FF6600"/>
              </a:solidFill>
            </a:endParaRPr>
          </a:p>
          <a:p>
            <a:pPr marL="0" lvl="0" indent="0" rtl="0">
              <a:spcBef>
                <a:spcPts val="600"/>
              </a:spcBef>
              <a:spcAft>
                <a:spcPts val="0"/>
              </a:spcAft>
              <a:buNone/>
            </a:pPr>
            <a:r>
              <a:rPr lang="it-IT" sz="1200" dirty="0"/>
              <a:t>I nostri sforzi sono stati finalizzati alla creazione di un sistema in grado di riconoscere alcune fasi salienti di una partita di calcio (goal, fine ed inizio tempi di gioco, ammonizioni, espulsioni, primi piani calciatori, allenatore, arbitro), sfruttando un opportuno dataset da noi creato e la grafica ufficiale di Sky Sport dei mondiali 2006.</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a:t>
            </a:fld>
            <a:endParaRPr dirty="0"/>
          </a:p>
        </p:txBody>
      </p:sp>
      <p:pic>
        <p:nvPicPr>
          <p:cNvPr id="8" name="Immagine 7">
            <a:extLst>
              <a:ext uri="{FF2B5EF4-FFF2-40B4-BE49-F238E27FC236}">
                <a16:creationId xmlns:a16="http://schemas.microsoft.com/office/drawing/2014/main" id="{6BAAE3C3-F5DB-4C8D-BDEE-2AACDC437210}"/>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1.</a:t>
            </a:r>
            <a:endParaRPr dirty="0"/>
          </a:p>
          <a:p>
            <a:pPr marL="0" lvl="0" indent="0" rtl="0">
              <a:spcBef>
                <a:spcPts val="0"/>
              </a:spcBef>
              <a:spcAft>
                <a:spcPts val="0"/>
              </a:spcAft>
              <a:buNone/>
            </a:pPr>
            <a:r>
              <a:rPr lang="it-IT" dirty="0"/>
              <a:t>COME FUNZIONA</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a:t>
            </a:fld>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0" y="4899446"/>
            <a:ext cx="9143875"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26"/>
          <p:cNvSpPr/>
          <p:nvPr/>
        </p:nvSpPr>
        <p:spPr>
          <a:xfrm>
            <a:off x="3312000" y="72000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it-IT" b="1" dirty="0" err="1">
                <a:solidFill>
                  <a:srgbClr val="FFFFFF"/>
                </a:solidFill>
                <a:latin typeface="Hind"/>
                <a:ea typeface="Hind"/>
                <a:cs typeface="Hind"/>
                <a:sym typeface="Hind"/>
              </a:rPr>
              <a:t>Darkflow</a:t>
            </a:r>
            <a:endParaRPr b="1" dirty="0">
              <a:solidFill>
                <a:srgbClr val="FFFFFF"/>
              </a:solidFill>
              <a:latin typeface="Hind"/>
              <a:ea typeface="Hind"/>
              <a:cs typeface="Hind"/>
              <a:sym typeface="Hind"/>
            </a:endParaRPr>
          </a:p>
        </p:txBody>
      </p:sp>
      <p:sp>
        <p:nvSpPr>
          <p:cNvPr id="289" name="Google Shape;289;p26"/>
          <p:cNvSpPr/>
          <p:nvPr/>
        </p:nvSpPr>
        <p:spPr>
          <a:xfrm>
            <a:off x="24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OpenCV</a:t>
            </a:r>
            <a:endParaRPr b="1" dirty="0">
              <a:solidFill>
                <a:srgbClr val="FFFFFF"/>
              </a:solidFill>
              <a:latin typeface="Hind"/>
              <a:ea typeface="Hind"/>
              <a:cs typeface="Hind"/>
              <a:sym typeface="Hind"/>
            </a:endParaRPr>
          </a:p>
        </p:txBody>
      </p:sp>
      <p:sp>
        <p:nvSpPr>
          <p:cNvPr id="290" name="Google Shape;290;p26"/>
          <p:cNvSpPr/>
          <p:nvPr/>
        </p:nvSpPr>
        <p:spPr>
          <a:xfrm>
            <a:off x="42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face_recognition</a:t>
            </a:r>
            <a:endParaRPr b="1" dirty="0">
              <a:solidFill>
                <a:srgbClr val="FFFFFF"/>
              </a:solidFill>
              <a:latin typeface="Hind"/>
              <a:ea typeface="Hind"/>
              <a:cs typeface="Hind"/>
              <a:sym typeface="Hind"/>
            </a:endParaRPr>
          </a:p>
        </p:txBody>
      </p:sp>
      <p:sp>
        <p:nvSpPr>
          <p:cNvPr id="291" name="Google Shape;291;p2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4</a:t>
            </a:r>
            <a:endParaRPr dirty="0"/>
          </a:p>
        </p:txBody>
      </p:sp>
      <p:pic>
        <p:nvPicPr>
          <p:cNvPr id="7" name="Immagine 6">
            <a:extLst>
              <a:ext uri="{FF2B5EF4-FFF2-40B4-BE49-F238E27FC236}">
                <a16:creationId xmlns:a16="http://schemas.microsoft.com/office/drawing/2014/main" id="{F590DF7C-20A4-4537-BA94-E256EB063EC5}"/>
              </a:ext>
            </a:extLst>
          </p:cNvPr>
          <p:cNvPicPr>
            <a:picLocks noChangeAspect="1"/>
          </p:cNvPicPr>
          <p:nvPr/>
        </p:nvPicPr>
        <p:blipFill>
          <a:blip r:embed="rId3"/>
          <a:stretch>
            <a:fillRect/>
          </a:stretch>
        </p:blipFill>
        <p:spPr>
          <a:xfrm>
            <a:off x="4031578" y="4483225"/>
            <a:ext cx="1080844" cy="658800"/>
          </a:xfrm>
          <a:prstGeom prst="rect">
            <a:avLst/>
          </a:prstGeom>
        </p:spPr>
      </p:pic>
      <p:sp>
        <p:nvSpPr>
          <p:cNvPr id="9" name="Google Shape;231;p20">
            <a:extLst>
              <a:ext uri="{FF2B5EF4-FFF2-40B4-BE49-F238E27FC236}">
                <a16:creationId xmlns:a16="http://schemas.microsoft.com/office/drawing/2014/main" id="{8DFA755E-8FC8-44D7-AEC3-8A54224BC8E0}"/>
              </a:ext>
            </a:extLst>
          </p:cNvPr>
          <p:cNvSpPr txBox="1">
            <a:spLocks/>
          </p:cNvSpPr>
          <p:nvPr/>
        </p:nvSpPr>
        <p:spPr>
          <a:xfrm>
            <a:off x="3533482" y="0"/>
            <a:ext cx="207703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La struttura</a:t>
            </a:r>
          </a:p>
        </p:txBody>
      </p:sp>
      <p:sp>
        <p:nvSpPr>
          <p:cNvPr id="10" name="Google Shape;231;p20">
            <a:extLst>
              <a:ext uri="{FF2B5EF4-FFF2-40B4-BE49-F238E27FC236}">
                <a16:creationId xmlns:a16="http://schemas.microsoft.com/office/drawing/2014/main" id="{D97E693A-B1D5-437C-AEA5-8B0EA1141AF6}"/>
              </a:ext>
            </a:extLst>
          </p:cNvPr>
          <p:cNvSpPr txBox="1">
            <a:spLocks/>
          </p:cNvSpPr>
          <p:nvPr/>
        </p:nvSpPr>
        <p:spPr>
          <a:xfrm>
            <a:off x="4225416" y="2611314"/>
            <a:ext cx="693168" cy="628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solidFill>
                  <a:schemeClr val="bg1"/>
                </a:solidFill>
                <a:latin typeface="Hind"/>
              </a:rPr>
              <a:t>Football</a:t>
            </a:r>
          </a:p>
          <a:p>
            <a:pPr algn="ctr"/>
            <a:r>
              <a:rPr lang="it-IT" sz="1200" dirty="0">
                <a:solidFill>
                  <a:schemeClr val="bg1"/>
                </a:solidFill>
                <a:latin typeface="Hind"/>
              </a:rPr>
              <a:t>-</a:t>
            </a:r>
          </a:p>
          <a:p>
            <a:pPr algn="ctr"/>
            <a:r>
              <a:rPr lang="it-IT" sz="1200" dirty="0">
                <a:solidFill>
                  <a:schemeClr val="bg1"/>
                </a:solidFill>
                <a:latin typeface="Hind"/>
              </a:rPr>
              <a:t>VHR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947247" y="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Il processo, in breve</a:t>
            </a:r>
            <a:endParaRPr dirty="0"/>
          </a:p>
        </p:txBody>
      </p:sp>
      <p:grpSp>
        <p:nvGrpSpPr>
          <p:cNvPr id="335" name="Google Shape;335;p31"/>
          <p:cNvGrpSpPr/>
          <p:nvPr/>
        </p:nvGrpSpPr>
        <p:grpSpPr>
          <a:xfrm rot="10800000" flipH="1">
            <a:off x="4645217" y="904642"/>
            <a:ext cx="821730" cy="1228760"/>
            <a:chOff x="4171679" y="1802748"/>
            <a:chExt cx="821730" cy="1228760"/>
          </a:xfrm>
        </p:grpSpPr>
        <p:sp>
          <p:nvSpPr>
            <p:cNvPr id="336"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7"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38" name="Google Shape;338;p31"/>
          <p:cNvGrpSpPr/>
          <p:nvPr/>
        </p:nvGrpSpPr>
        <p:grpSpPr>
          <a:xfrm rot="10800000" flipH="1">
            <a:off x="1928965" y="903538"/>
            <a:ext cx="821730" cy="1228859"/>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4" name="Google Shape;344;p31"/>
          <p:cNvSpPr txBox="1"/>
          <p:nvPr/>
        </p:nvSpPr>
        <p:spPr>
          <a:xfrm>
            <a:off x="472422" y="903477"/>
            <a:ext cx="1456512" cy="12354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r>
              <a:rPr lang="it-IT" sz="2400" b="1" dirty="0">
                <a:solidFill>
                  <a:srgbClr val="FF6600"/>
                </a:solidFill>
                <a:latin typeface="Hind"/>
                <a:ea typeface="Hind"/>
                <a:cs typeface="Hind"/>
                <a:sym typeface="Hind"/>
              </a:rPr>
              <a:t>INPUT FILE E VIDEO</a:t>
            </a:r>
            <a:endParaRPr sz="2400" b="1" dirty="0">
              <a:solidFill>
                <a:srgbClr val="FF6600"/>
              </a:solidFill>
              <a:latin typeface="Hind"/>
              <a:ea typeface="Hind"/>
              <a:cs typeface="Hind"/>
              <a:sym typeface="Hind"/>
            </a:endParaRPr>
          </a:p>
        </p:txBody>
      </p:sp>
      <p:sp>
        <p:nvSpPr>
          <p:cNvPr id="345" name="Google Shape;345;p31"/>
          <p:cNvSpPr txBox="1"/>
          <p:nvPr/>
        </p:nvSpPr>
        <p:spPr>
          <a:xfrm>
            <a:off x="2666096" y="908512"/>
            <a:ext cx="2099962"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99FF"/>
                </a:solidFill>
                <a:latin typeface="Hind"/>
                <a:ea typeface="Hind"/>
                <a:cs typeface="Hind"/>
                <a:sym typeface="Hind"/>
              </a:rPr>
              <a:t>ANALISI IN TEMPO REALE</a:t>
            </a:r>
            <a:endParaRPr sz="2400" b="1" dirty="0">
              <a:solidFill>
                <a:srgbClr val="6699FF"/>
              </a:solidFill>
              <a:latin typeface="Hind"/>
              <a:ea typeface="Hind"/>
              <a:cs typeface="Hind"/>
              <a:sym typeface="Hind"/>
            </a:endParaRPr>
          </a:p>
        </p:txBody>
      </p:sp>
      <p:sp>
        <p:nvSpPr>
          <p:cNvPr id="346" name="Google Shape;346;p31"/>
          <p:cNvSpPr txBox="1"/>
          <p:nvPr/>
        </p:nvSpPr>
        <p:spPr>
          <a:xfrm>
            <a:off x="5338118" y="909240"/>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FF33"/>
                </a:solidFill>
                <a:latin typeface="Hind"/>
                <a:ea typeface="Hind"/>
                <a:cs typeface="Hind"/>
                <a:sym typeface="Hind"/>
              </a:rPr>
              <a:t>OUTPUT JSON E TXT</a:t>
            </a:r>
            <a:endParaRPr sz="24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a:t>
            </a:r>
            <a:endParaRPr dirty="0"/>
          </a:p>
        </p:txBody>
      </p:sp>
      <p:pic>
        <p:nvPicPr>
          <p:cNvPr id="16" name="Immagine 15">
            <a:extLst>
              <a:ext uri="{FF2B5EF4-FFF2-40B4-BE49-F238E27FC236}">
                <a16:creationId xmlns:a16="http://schemas.microsoft.com/office/drawing/2014/main" id="{62150B2E-7D58-40F3-AD7D-9090188470C4}"/>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3" name="Immagine 2">
            <a:extLst>
              <a:ext uri="{FF2B5EF4-FFF2-40B4-BE49-F238E27FC236}">
                <a16:creationId xmlns:a16="http://schemas.microsoft.com/office/drawing/2014/main" id="{DA199138-10BC-4B7D-9D18-4665F47B676A}"/>
              </a:ext>
            </a:extLst>
          </p:cNvPr>
          <p:cNvPicPr>
            <a:picLocks noChangeAspect="1"/>
          </p:cNvPicPr>
          <p:nvPr/>
        </p:nvPicPr>
        <p:blipFill>
          <a:blip r:embed="rId4"/>
          <a:stretch>
            <a:fillRect/>
          </a:stretch>
        </p:blipFill>
        <p:spPr>
          <a:xfrm>
            <a:off x="872492" y="2413440"/>
            <a:ext cx="1597634" cy="900000"/>
          </a:xfrm>
          <a:prstGeom prst="rect">
            <a:avLst/>
          </a:prstGeom>
        </p:spPr>
      </p:pic>
      <p:pic>
        <p:nvPicPr>
          <p:cNvPr id="5" name="Immagine 4">
            <a:extLst>
              <a:ext uri="{FF2B5EF4-FFF2-40B4-BE49-F238E27FC236}">
                <a16:creationId xmlns:a16="http://schemas.microsoft.com/office/drawing/2014/main" id="{77969C2C-3BF0-4C8E-AEE5-E7E7EAB36E0C}"/>
              </a:ext>
            </a:extLst>
          </p:cNvPr>
          <p:cNvPicPr>
            <a:picLocks noChangeAspect="1"/>
          </p:cNvPicPr>
          <p:nvPr/>
        </p:nvPicPr>
        <p:blipFill>
          <a:blip r:embed="rId5"/>
          <a:stretch>
            <a:fillRect/>
          </a:stretch>
        </p:blipFill>
        <p:spPr>
          <a:xfrm>
            <a:off x="3134480" y="2413440"/>
            <a:ext cx="1597633" cy="900000"/>
          </a:xfrm>
          <a:prstGeom prst="rect">
            <a:avLst/>
          </a:prstGeom>
        </p:spPr>
      </p:pic>
      <p:pic>
        <p:nvPicPr>
          <p:cNvPr id="9" name="Immagine 8">
            <a:extLst>
              <a:ext uri="{FF2B5EF4-FFF2-40B4-BE49-F238E27FC236}">
                <a16:creationId xmlns:a16="http://schemas.microsoft.com/office/drawing/2014/main" id="{BBDD245B-FBC4-4BBD-AF20-30E745F6AA6F}"/>
              </a:ext>
            </a:extLst>
          </p:cNvPr>
          <p:cNvPicPr>
            <a:picLocks noChangeAspect="1"/>
          </p:cNvPicPr>
          <p:nvPr/>
        </p:nvPicPr>
        <p:blipFill>
          <a:blip r:embed="rId6"/>
          <a:stretch>
            <a:fillRect/>
          </a:stretch>
        </p:blipFill>
        <p:spPr>
          <a:xfrm>
            <a:off x="4995997" y="3405755"/>
            <a:ext cx="2193242" cy="900000"/>
          </a:xfrm>
          <a:prstGeom prst="rect">
            <a:avLst/>
          </a:prstGeom>
        </p:spPr>
      </p:pic>
      <p:pic>
        <p:nvPicPr>
          <p:cNvPr id="11" name="Immagine 10">
            <a:extLst>
              <a:ext uri="{FF2B5EF4-FFF2-40B4-BE49-F238E27FC236}">
                <a16:creationId xmlns:a16="http://schemas.microsoft.com/office/drawing/2014/main" id="{17A4755A-1B62-4EE8-9D68-405E426EC980}"/>
              </a:ext>
            </a:extLst>
          </p:cNvPr>
          <p:cNvPicPr>
            <a:picLocks noChangeAspect="1"/>
          </p:cNvPicPr>
          <p:nvPr/>
        </p:nvPicPr>
        <p:blipFill>
          <a:blip r:embed="rId7"/>
          <a:stretch>
            <a:fillRect/>
          </a:stretch>
        </p:blipFill>
        <p:spPr>
          <a:xfrm>
            <a:off x="872492" y="3381141"/>
            <a:ext cx="1597634" cy="809631"/>
          </a:xfrm>
          <a:prstGeom prst="rect">
            <a:avLst/>
          </a:prstGeom>
        </p:spPr>
      </p:pic>
      <p:pic>
        <p:nvPicPr>
          <p:cNvPr id="13" name="Immagine 12">
            <a:extLst>
              <a:ext uri="{FF2B5EF4-FFF2-40B4-BE49-F238E27FC236}">
                <a16:creationId xmlns:a16="http://schemas.microsoft.com/office/drawing/2014/main" id="{A168959F-7EB4-494C-B3AB-452224521BAD}"/>
              </a:ext>
            </a:extLst>
          </p:cNvPr>
          <p:cNvPicPr>
            <a:picLocks noChangeAspect="1"/>
          </p:cNvPicPr>
          <p:nvPr/>
        </p:nvPicPr>
        <p:blipFill>
          <a:blip r:embed="rId8"/>
          <a:stretch>
            <a:fillRect/>
          </a:stretch>
        </p:blipFill>
        <p:spPr>
          <a:xfrm>
            <a:off x="872492" y="4239962"/>
            <a:ext cx="1597634" cy="809631"/>
          </a:xfrm>
          <a:prstGeom prst="rect">
            <a:avLst/>
          </a:prstGeom>
        </p:spPr>
      </p:pic>
      <p:pic>
        <p:nvPicPr>
          <p:cNvPr id="15" name="Immagine 14">
            <a:extLst>
              <a:ext uri="{FF2B5EF4-FFF2-40B4-BE49-F238E27FC236}">
                <a16:creationId xmlns:a16="http://schemas.microsoft.com/office/drawing/2014/main" id="{D93584DA-99D1-42A0-9D57-B2071DAE94E5}"/>
              </a:ext>
            </a:extLst>
          </p:cNvPr>
          <p:cNvPicPr>
            <a:picLocks noChangeAspect="1"/>
          </p:cNvPicPr>
          <p:nvPr/>
        </p:nvPicPr>
        <p:blipFill>
          <a:blip r:embed="rId9"/>
          <a:stretch>
            <a:fillRect/>
          </a:stretch>
        </p:blipFill>
        <p:spPr>
          <a:xfrm>
            <a:off x="4995997" y="2408662"/>
            <a:ext cx="2193243" cy="900000"/>
          </a:xfrm>
          <a:prstGeom prst="rect">
            <a:avLst/>
          </a:prstGeom>
        </p:spPr>
      </p:pic>
      <p:pic>
        <p:nvPicPr>
          <p:cNvPr id="18" name="Immagine 17">
            <a:extLst>
              <a:ext uri="{FF2B5EF4-FFF2-40B4-BE49-F238E27FC236}">
                <a16:creationId xmlns:a16="http://schemas.microsoft.com/office/drawing/2014/main" id="{FEAF038D-023B-4877-A425-06AF83804DC6}"/>
              </a:ext>
            </a:extLst>
          </p:cNvPr>
          <p:cNvPicPr>
            <a:picLocks noChangeAspect="1"/>
          </p:cNvPicPr>
          <p:nvPr/>
        </p:nvPicPr>
        <p:blipFill>
          <a:blip r:embed="rId10"/>
          <a:stretch>
            <a:fillRect/>
          </a:stretch>
        </p:blipFill>
        <p:spPr>
          <a:xfrm>
            <a:off x="3333942" y="3405755"/>
            <a:ext cx="1198707" cy="900000"/>
          </a:xfrm>
          <a:prstGeom prst="rect">
            <a:avLst/>
          </a:prstGeom>
        </p:spPr>
      </p:pic>
    </p:spTree>
    <p:extLst>
      <p:ext uri="{BB962C8B-B14F-4D97-AF65-F5344CB8AC3E}">
        <p14:creationId xmlns:p14="http://schemas.microsoft.com/office/powerpoint/2010/main" val="9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35"/>
                                        </p:tgtEl>
                                        <p:attrNameLst>
                                          <p:attrName>style.visibility</p:attrName>
                                        </p:attrNameLst>
                                      </p:cBhvr>
                                      <p:to>
                                        <p:strVal val="visible"/>
                                      </p:to>
                                    </p:set>
                                    <p:animEffect transition="in" filter="fade">
                                      <p:cBhvr>
                                        <p:cTn id="13" dur="500"/>
                                        <p:tgtEl>
                                          <p:spTgt spid="3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5"/>
                                        </p:tgtEl>
                                        <p:attrNameLst>
                                          <p:attrName>style.visibility</p:attrName>
                                        </p:attrNameLst>
                                      </p:cBhvr>
                                      <p:to>
                                        <p:strVal val="visible"/>
                                      </p:to>
                                    </p:set>
                                    <p:animEffect transition="in" filter="fade">
                                      <p:cBhvr>
                                        <p:cTn id="16" dur="500"/>
                                        <p:tgtEl>
                                          <p:spTgt spid="3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6"/>
                                        </p:tgtEl>
                                        <p:attrNameLst>
                                          <p:attrName>style.visibility</p:attrName>
                                        </p:attrNameLst>
                                      </p:cBhvr>
                                      <p:to>
                                        <p:strVal val="visible"/>
                                      </p:to>
                                    </p:set>
                                    <p:animEffect transition="in" filter="fade">
                                      <p:cBhvr>
                                        <p:cTn id="21" dur="500"/>
                                        <p:tgtEl>
                                          <p:spTgt spid="34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45528" y="544360"/>
            <a:ext cx="5972100"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dirty="0"/>
              <a:t>Il sistema può riconoscere:</a:t>
            </a:r>
            <a:endParaRPr dirty="0"/>
          </a:p>
        </p:txBody>
      </p:sp>
      <p:sp>
        <p:nvSpPr>
          <p:cNvPr id="232" name="Google Shape;232;p20"/>
          <p:cNvSpPr txBox="1">
            <a:spLocks noGrp="1"/>
          </p:cNvSpPr>
          <p:nvPr>
            <p:ph type="body" idx="1"/>
          </p:nvPr>
        </p:nvSpPr>
        <p:spPr>
          <a:xfrm>
            <a:off x="1045528" y="1282058"/>
            <a:ext cx="5972100" cy="27645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it-IT" dirty="0"/>
              <a:t>Inizio/fine tempo di gioco</a:t>
            </a:r>
            <a:endParaRPr dirty="0"/>
          </a:p>
          <a:p>
            <a:pPr marL="457200" lvl="0" indent="-381000" rtl="0">
              <a:spcBef>
                <a:spcPts val="0"/>
              </a:spcBef>
              <a:spcAft>
                <a:spcPts val="0"/>
              </a:spcAft>
              <a:buSzPts val="2400"/>
              <a:buChar char="›"/>
            </a:pPr>
            <a:r>
              <a:rPr lang="it-IT" dirty="0"/>
              <a:t>Cartellini gialli</a:t>
            </a:r>
            <a:endParaRPr dirty="0"/>
          </a:p>
          <a:p>
            <a:pPr marL="457200" lvl="0" indent="-381000" rtl="0">
              <a:spcBef>
                <a:spcPts val="0"/>
              </a:spcBef>
              <a:spcAft>
                <a:spcPts val="0"/>
              </a:spcAft>
              <a:buSzPts val="2400"/>
              <a:buChar char="›"/>
            </a:pPr>
            <a:r>
              <a:rPr lang="it-IT" dirty="0"/>
              <a:t>Cartellini rossi</a:t>
            </a:r>
          </a:p>
          <a:p>
            <a:pPr marL="457200" lvl="0" indent="-381000" rtl="0">
              <a:spcBef>
                <a:spcPts val="0"/>
              </a:spcBef>
              <a:spcAft>
                <a:spcPts val="0"/>
              </a:spcAft>
              <a:buSzPts val="2400"/>
              <a:buChar char="›"/>
            </a:pPr>
            <a:r>
              <a:rPr lang="it-IT" dirty="0"/>
              <a:t>Goal</a:t>
            </a:r>
          </a:p>
          <a:p>
            <a:pPr marL="457200" lvl="0" indent="-381000" rtl="0">
              <a:spcBef>
                <a:spcPts val="0"/>
              </a:spcBef>
              <a:spcAft>
                <a:spcPts val="0"/>
              </a:spcAft>
              <a:buSzPts val="2400"/>
              <a:buChar char="›"/>
            </a:pPr>
            <a:r>
              <a:rPr lang="it-IT" dirty="0"/>
              <a:t>Primi piani calciatori, allenatori, arbitro</a:t>
            </a:r>
          </a:p>
          <a:p>
            <a:pPr marL="457200" lvl="0" indent="-381000" rtl="0">
              <a:spcBef>
                <a:spcPts val="0"/>
              </a:spcBef>
              <a:spcAft>
                <a:spcPts val="0"/>
              </a:spcAft>
              <a:buSzPts val="2400"/>
              <a:buChar char="›"/>
            </a:pPr>
            <a:r>
              <a:rPr lang="it-IT" dirty="0"/>
              <a:t>Mini spot pubblicitari all’interno della partita</a:t>
            </a:r>
            <a:endParaRPr dirty="0"/>
          </a:p>
          <a:p>
            <a:pPr marL="0" lvl="0" indent="0"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6</a:t>
            </a:r>
            <a:endParaRPr dirty="0"/>
          </a:p>
        </p:txBody>
      </p:sp>
      <p:pic>
        <p:nvPicPr>
          <p:cNvPr id="6" name="Immagine 5">
            <a:extLst>
              <a:ext uri="{FF2B5EF4-FFF2-40B4-BE49-F238E27FC236}">
                <a16:creationId xmlns:a16="http://schemas.microsoft.com/office/drawing/2014/main" id="{2B077D89-507B-48ED-BE18-20B11C2F86D6}"/>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2.</a:t>
            </a:r>
            <a:endParaRPr dirty="0"/>
          </a:p>
          <a:p>
            <a:pPr marL="0" lvl="0" indent="0" rtl="0">
              <a:spcBef>
                <a:spcPts val="0"/>
              </a:spcBef>
              <a:spcAft>
                <a:spcPts val="0"/>
              </a:spcAft>
              <a:buNone/>
            </a:pPr>
            <a:r>
              <a:rPr lang="it-IT" dirty="0"/>
              <a:t>MODULI PRINCIPALI</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7</a:t>
            </a:r>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1" y="4899446"/>
            <a:ext cx="8900382"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2923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cartellini</a:t>
            </a:r>
            <a:endParaRPr b="1" dirty="0"/>
          </a:p>
          <a:p>
            <a:pPr marL="0" lvl="0" indent="0" rtl="0">
              <a:spcBef>
                <a:spcPts val="600"/>
              </a:spcBef>
              <a:spcAft>
                <a:spcPts val="0"/>
              </a:spcAft>
              <a:buNone/>
            </a:pPr>
            <a:r>
              <a:rPr lang="en" sz="1200" dirty="0"/>
              <a:t>Uno dei problemi principali è stato la creazione di un dataset che ci permettesse di ottenere un certo grado di sicurezza nel riconoscimento dei cartellini.</a:t>
            </a:r>
          </a:p>
          <a:p>
            <a:pPr marL="0" lvl="0" indent="0" rtl="0">
              <a:spcBef>
                <a:spcPts val="600"/>
              </a:spcBef>
              <a:spcAft>
                <a:spcPts val="0"/>
              </a:spcAft>
              <a:buNone/>
            </a:pPr>
            <a:r>
              <a:rPr lang="en" sz="1200" dirty="0"/>
              <a:t>Dopo numerosi tentativi siamo riusc</a:t>
            </a:r>
            <a:r>
              <a:rPr lang="it-IT" sz="1200" dirty="0" err="1"/>
              <a:t>iti</a:t>
            </a:r>
            <a:r>
              <a:rPr lang="it-IT" sz="1200" dirty="0"/>
              <a:t> ad ottenere un buon livello di affidabilità, attraverso l’utilizzo di annotazioni molto precise e di controlli incrociati effettuati sui presunti cartellini riconosciuti.</a:t>
            </a:r>
            <a:endParaRPr sz="1200" dirty="0"/>
          </a:p>
        </p:txBody>
      </p:sp>
      <p:sp>
        <p:nvSpPr>
          <p:cNvPr id="354" name="Google Shape;354;p32"/>
          <p:cNvSpPr txBox="1">
            <a:spLocks noGrp="1"/>
          </p:cNvSpPr>
          <p:nvPr>
            <p:ph type="body" idx="2"/>
          </p:nvPr>
        </p:nvSpPr>
        <p:spPr>
          <a:xfrm>
            <a:off x="4241614" y="1528450"/>
            <a:ext cx="3193725" cy="282128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volti</a:t>
            </a:r>
            <a:endParaRPr b="1" dirty="0"/>
          </a:p>
          <a:p>
            <a:pPr marL="0" lvl="0" indent="0" rtl="0">
              <a:spcBef>
                <a:spcPts val="600"/>
              </a:spcBef>
              <a:spcAft>
                <a:spcPts val="0"/>
              </a:spcAft>
              <a:buNone/>
            </a:pPr>
            <a:r>
              <a:rPr lang="en" sz="1200" dirty="0"/>
              <a:t>Per effettuare un’analisi dei visi abbiamo deciso di utilizzare la libreria face_recognition, la quale, però, </a:t>
            </a:r>
            <a:r>
              <a:rPr lang="it-IT" sz="1200" dirty="0"/>
              <a:t>risultava appesantire troppo il carico computazionale.</a:t>
            </a:r>
          </a:p>
          <a:p>
            <a:pPr marL="0" lvl="0" indent="0" rtl="0">
              <a:spcBef>
                <a:spcPts val="600"/>
              </a:spcBef>
              <a:spcAft>
                <a:spcPts val="0"/>
              </a:spcAft>
              <a:buNone/>
            </a:pPr>
            <a:r>
              <a:rPr lang="it-IT" sz="1200" dirty="0"/>
              <a:t>Per ovviare a questo problema abbiamo provveduto, oltre a non effettuare questo controllo per tutti i frame, ma solo per uno ogni 3, ad analizzare una versione ridotta in dimensioni del frame video originale. In questo modo, ovviamente, abbiamo perso precisione, ma abbiamo ridotto notevolmente la pesantezza di questa operazione.</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8</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20" name="Immagine 19">
            <a:extLst>
              <a:ext uri="{FF2B5EF4-FFF2-40B4-BE49-F238E27FC236}">
                <a16:creationId xmlns:a16="http://schemas.microsoft.com/office/drawing/2014/main" id="{FFE6C2B0-23D3-4D40-A901-A84A53C16933}"/>
              </a:ext>
            </a:extLst>
          </p:cNvPr>
          <p:cNvPicPr>
            <a:picLocks noChangeAspect="1"/>
          </p:cNvPicPr>
          <p:nvPr/>
        </p:nvPicPr>
        <p:blipFill>
          <a:blip r:embed="rId4"/>
          <a:stretch>
            <a:fillRect/>
          </a:stretch>
        </p:blipFill>
        <p:spPr>
          <a:xfrm>
            <a:off x="1203642" y="184449"/>
            <a:ext cx="2581290" cy="1454127"/>
          </a:xfrm>
          <a:prstGeom prst="rect">
            <a:avLst/>
          </a:prstGeom>
        </p:spPr>
      </p:pic>
      <p:pic>
        <p:nvPicPr>
          <p:cNvPr id="22" name="Immagine 21">
            <a:extLst>
              <a:ext uri="{FF2B5EF4-FFF2-40B4-BE49-F238E27FC236}">
                <a16:creationId xmlns:a16="http://schemas.microsoft.com/office/drawing/2014/main" id="{974585CF-502A-4C5A-9102-340892ADC49C}"/>
              </a:ext>
            </a:extLst>
          </p:cNvPr>
          <p:cNvPicPr>
            <a:picLocks noChangeAspect="1"/>
          </p:cNvPicPr>
          <p:nvPr/>
        </p:nvPicPr>
        <p:blipFill>
          <a:blip r:embed="rId5"/>
          <a:stretch>
            <a:fillRect/>
          </a:stretch>
        </p:blipFill>
        <p:spPr>
          <a:xfrm>
            <a:off x="4357584" y="184449"/>
            <a:ext cx="2581775" cy="1454400"/>
          </a:xfrm>
          <a:prstGeom prst="rect">
            <a:avLst/>
          </a:prstGeom>
        </p:spPr>
      </p:pic>
    </p:spTree>
    <p:extLst>
      <p:ext uri="{BB962C8B-B14F-4D97-AF65-F5344CB8AC3E}">
        <p14:creationId xmlns:p14="http://schemas.microsoft.com/office/powerpoint/2010/main" val="13956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4">
                                            <p:txEl>
                                              <p:pRg st="2" end="2"/>
                                            </p:txEl>
                                          </p:spTgt>
                                        </p:tgtEl>
                                        <p:attrNameLst>
                                          <p:attrName>style.visibility</p:attrName>
                                        </p:attrNameLst>
                                      </p:cBhvr>
                                      <p:to>
                                        <p:strVal val="visible"/>
                                      </p:to>
                                    </p:set>
                                    <p:animEffect transition="in" filter="fade">
                                      <p:cBhvr>
                                        <p:cTn id="16" dur="500"/>
                                        <p:tgtEl>
                                          <p:spTgt spid="3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cambio scena</a:t>
            </a:r>
            <a:endParaRPr b="1" dirty="0"/>
          </a:p>
          <a:p>
            <a:pPr marL="0" lvl="0" indent="0" rtl="0">
              <a:spcBef>
                <a:spcPts val="600"/>
              </a:spcBef>
              <a:spcAft>
                <a:spcPts val="0"/>
              </a:spcAft>
              <a:buNone/>
            </a:pPr>
            <a:r>
              <a:rPr lang="en" sz="1200" dirty="0"/>
              <a:t>Per il riconoscimento di un </a:t>
            </a:r>
            <a:r>
              <a:rPr lang="it-IT" sz="1200" dirty="0"/>
              <a:t>cambio</a:t>
            </a:r>
            <a:r>
              <a:rPr lang="en" sz="1200" dirty="0"/>
              <a:t> scena, strumento da noi </a:t>
            </a:r>
            <a:r>
              <a:rPr lang="it-IT" sz="1200" dirty="0"/>
              <a:t>poi</a:t>
            </a:r>
            <a:r>
              <a:rPr lang="en" sz="1200" dirty="0"/>
              <a:t> </a:t>
            </a:r>
            <a:r>
              <a:rPr lang="it-IT" sz="1200" dirty="0"/>
              <a:t>utilizzato</a:t>
            </a:r>
            <a:r>
              <a:rPr lang="en" sz="1200" dirty="0"/>
              <a:t> in molte parti </a:t>
            </a:r>
            <a:r>
              <a:rPr lang="it-IT" sz="1200" dirty="0"/>
              <a:t>della logica del programma, abbiamo deciso di creare una nostra funzione che ci permette di calcolare i valori RGB presenti all’interno di un frame, per poi confrontarli (utilizzando la Chi-</a:t>
            </a:r>
            <a:r>
              <a:rPr lang="it-IT" sz="1200" dirty="0" err="1"/>
              <a:t>Squared</a:t>
            </a:r>
            <a:r>
              <a:rPr lang="it-IT" sz="1200" dirty="0"/>
              <a:t> </a:t>
            </a:r>
            <a:r>
              <a:rPr lang="it-IT" sz="1200" dirty="0" err="1"/>
              <a:t>Distance</a:t>
            </a:r>
            <a:r>
              <a:rPr lang="it-IT" sz="1200" dirty="0"/>
              <a:t>), con quelli del frame precedentemente controllato 2 secondi prima. Se la distanza calcolata è maggiore di un certo </a:t>
            </a:r>
            <a:r>
              <a:rPr lang="it-IT" sz="1200" dirty="0" err="1"/>
              <a:t>threshold</a:t>
            </a:r>
            <a:r>
              <a:rPr lang="it-IT" sz="1200" dirty="0"/>
              <a:t>, verrà riconosciuto il cambio scena.</a:t>
            </a:r>
            <a:endParaRPr sz="1200" dirty="0"/>
          </a:p>
        </p:txBody>
      </p:sp>
      <p:sp>
        <p:nvSpPr>
          <p:cNvPr id="354" name="Google Shape;354;p32"/>
          <p:cNvSpPr txBox="1">
            <a:spLocks noGrp="1"/>
          </p:cNvSpPr>
          <p:nvPr>
            <p:ph type="body" idx="2"/>
          </p:nvPr>
        </p:nvSpPr>
        <p:spPr>
          <a:xfrm>
            <a:off x="4241614" y="1528450"/>
            <a:ext cx="3193725" cy="289003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altri eventi</a:t>
            </a:r>
            <a:endParaRPr b="1" dirty="0"/>
          </a:p>
          <a:p>
            <a:pPr marL="0" lvl="0" indent="0" rtl="0">
              <a:spcBef>
                <a:spcPts val="600"/>
              </a:spcBef>
              <a:spcAft>
                <a:spcPts val="0"/>
              </a:spcAft>
              <a:buNone/>
            </a:pPr>
            <a:r>
              <a:rPr lang="en" sz="1200" dirty="0"/>
              <a:t>Pe</a:t>
            </a:r>
            <a:r>
              <a:rPr lang="it-IT" sz="1200" dirty="0"/>
              <a:t>r il riconoscimento di un generico evento, abbiamo utilizzato più controlli incrociati, che ci hanno permesso di ottenere un alto livello di precisione. Il </a:t>
            </a:r>
            <a:r>
              <a:rPr lang="it-IT" sz="1200" dirty="0" err="1"/>
              <a:t>tool</a:t>
            </a:r>
            <a:r>
              <a:rPr lang="it-IT" sz="1200" dirty="0"/>
              <a:t> si basa sull’analisi del tabellone grafico in cui viene mostrato il risultato: nel momento in cui questo scompare, il programma si accorge che si è in presenza di un evento, nel momento in cui riappare (oppure se la sua assenza perdura per più di due minuti), vengono effettuati controlli che ci permettono di capire se l’evento che si è appena verificato sia di tipo ‘goal’ o ‘mini-spot pubblicitario’ (oppure ‘inizio/fine tempo di </a:t>
            </a:r>
            <a:r>
              <a:rPr lang="it-IT" sz="1200" dirty="0" err="1"/>
              <a:t>gioco’</a:t>
            </a:r>
            <a:r>
              <a:rPr lang="it-IT" sz="1200" dirty="0"/>
              <a:t>).</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9</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5" name="Immagine 4">
            <a:extLst>
              <a:ext uri="{FF2B5EF4-FFF2-40B4-BE49-F238E27FC236}">
                <a16:creationId xmlns:a16="http://schemas.microsoft.com/office/drawing/2014/main" id="{AE79C69C-68B7-4313-AC0A-E53A40444A56}"/>
              </a:ext>
            </a:extLst>
          </p:cNvPr>
          <p:cNvPicPr>
            <a:picLocks noChangeAspect="1"/>
          </p:cNvPicPr>
          <p:nvPr/>
        </p:nvPicPr>
        <p:blipFill>
          <a:blip r:embed="rId4"/>
          <a:stretch>
            <a:fillRect/>
          </a:stretch>
        </p:blipFill>
        <p:spPr>
          <a:xfrm>
            <a:off x="1076827" y="191126"/>
            <a:ext cx="2581775" cy="1454400"/>
          </a:xfrm>
          <a:prstGeom prst="rect">
            <a:avLst/>
          </a:prstGeom>
        </p:spPr>
      </p:pic>
      <p:pic>
        <p:nvPicPr>
          <p:cNvPr id="7" name="Immagine 6">
            <a:extLst>
              <a:ext uri="{FF2B5EF4-FFF2-40B4-BE49-F238E27FC236}">
                <a16:creationId xmlns:a16="http://schemas.microsoft.com/office/drawing/2014/main" id="{5091C50D-4877-4870-BEED-A1D72537B051}"/>
              </a:ext>
            </a:extLst>
          </p:cNvPr>
          <p:cNvPicPr>
            <a:picLocks noChangeAspect="1"/>
          </p:cNvPicPr>
          <p:nvPr/>
        </p:nvPicPr>
        <p:blipFill>
          <a:blip r:embed="rId5"/>
          <a:stretch>
            <a:fillRect/>
          </a:stretch>
        </p:blipFill>
        <p:spPr>
          <a:xfrm>
            <a:off x="4296262" y="191126"/>
            <a:ext cx="3384664" cy="1454400"/>
          </a:xfrm>
          <a:prstGeom prst="rect">
            <a:avLst/>
          </a:prstGeom>
        </p:spPr>
      </p:pic>
    </p:spTree>
    <p:extLst>
      <p:ext uri="{BB962C8B-B14F-4D97-AF65-F5344CB8AC3E}">
        <p14:creationId xmlns:p14="http://schemas.microsoft.com/office/powerpoint/2010/main" val="111095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562</Words>
  <Application>Microsoft Office PowerPoint</Application>
  <PresentationFormat>Presentazione su schermo (16:9)</PresentationFormat>
  <Paragraphs>55</Paragraphs>
  <Slides>11</Slides>
  <Notes>11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11</vt:i4>
      </vt:variant>
    </vt:vector>
  </HeadingPairs>
  <TitlesOfParts>
    <vt:vector size="15" baseType="lpstr">
      <vt:lpstr>Arial</vt:lpstr>
      <vt:lpstr>Calibri</vt:lpstr>
      <vt:lpstr>Hind</vt:lpstr>
      <vt:lpstr>Dumaine</vt:lpstr>
      <vt:lpstr>FOOTBALL – VHR </vt:lpstr>
      <vt:lpstr>Introduzione</vt:lpstr>
      <vt:lpstr>1. COME FUNZIONA</vt:lpstr>
      <vt:lpstr>Presentazione standard di PowerPoint</vt:lpstr>
      <vt:lpstr>Il processo, in breve</vt:lpstr>
      <vt:lpstr>Il sistema può riconoscere:</vt:lpstr>
      <vt:lpstr>2. MODULI PRINCIPALI</vt:lpstr>
      <vt:lpstr>Presentazione standard di PowerPoint</vt:lpstr>
      <vt:lpstr>Presentazione standard di PowerPoint</vt:lpstr>
      <vt:lpstr>Presentazione standard di PowerPoint</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Utente</cp:lastModifiedBy>
  <cp:revision>46</cp:revision>
  <dcterms:modified xsi:type="dcterms:W3CDTF">2018-09-06T09:25:29Z</dcterms:modified>
</cp:coreProperties>
</file>